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82" r:id="rId3"/>
    <p:sldId id="256" r:id="rId4"/>
    <p:sldId id="260" r:id="rId5"/>
    <p:sldId id="261" r:id="rId6"/>
    <p:sldId id="257" r:id="rId7"/>
    <p:sldId id="262" r:id="rId8"/>
    <p:sldId id="263" r:id="rId9"/>
    <p:sldId id="284" r:id="rId10"/>
    <p:sldId id="264" r:id="rId11"/>
    <p:sldId id="265" r:id="rId12"/>
    <p:sldId id="267" r:id="rId13"/>
    <p:sldId id="268" r:id="rId14"/>
    <p:sldId id="269" r:id="rId15"/>
    <p:sldId id="270" r:id="rId16"/>
    <p:sldId id="285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3" r:id="rId25"/>
    <p:sldId id="278" r:id="rId26"/>
    <p:sldId id="279" r:id="rId27"/>
    <p:sldId id="280" r:id="rId28"/>
    <p:sldId id="281" r:id="rId29"/>
  </p:sldIdLst>
  <p:sldSz cx="9144000" cy="5143500" type="screen16x9"/>
  <p:notesSz cx="6858000" cy="9144000"/>
  <p:custDataLst>
    <p:tags r:id="rId30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9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.jahantigh\Desktop\iranbanou2001291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384" y="267494"/>
            <a:ext cx="6247581" cy="441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347295"/>
              </p:ext>
            </p:extLst>
          </p:nvPr>
        </p:nvGraphicFramePr>
        <p:xfrm>
          <a:off x="406400" y="1059581"/>
          <a:ext cx="8496300" cy="33843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05360"/>
                <a:gridCol w="2160240"/>
                <a:gridCol w="1872208"/>
                <a:gridCol w="936104"/>
                <a:gridCol w="1522388"/>
              </a:tblGrid>
              <a:tr h="84609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یافته ها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روش کار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هدف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نویسندگان</a:t>
                      </a:r>
                      <a:endParaRPr lang="en-US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60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8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59681" y="483518"/>
            <a:ext cx="5976664" cy="35283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01" y="1635646"/>
            <a:ext cx="5616624" cy="884466"/>
          </a:xfrm>
        </p:spPr>
        <p:txBody>
          <a:bodyPr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مواد و روش ها</a:t>
            </a:r>
            <a:endParaRPr lang="en-US" sz="4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38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627534"/>
            <a:ext cx="6912768" cy="460648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نوع مطالعه :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ctr"/>
            <a:r>
              <a:rPr lang="fa-IR" sz="1600" dirty="0" smtClean="0">
                <a:solidFill>
                  <a:schemeClr val="tx1"/>
                </a:solidFill>
                <a:cs typeface="B Titr" panose="00000700000000000000" pitchFamily="2" charset="-78"/>
              </a:rPr>
              <a:t>جامعه مورد مطالعه</a:t>
            </a:r>
            <a:endParaRPr lang="en-US" sz="16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7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حجم نمونه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2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Titr" panose="00000700000000000000" pitchFamily="2" charset="-78"/>
              </a:rPr>
              <a:t>روش نمونه گیری</a:t>
            </a:r>
            <a:endParaRPr lang="en-US" sz="3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معیارهای ورود و خروج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23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Titr" panose="00000700000000000000" pitchFamily="2" charset="-78"/>
              </a:rPr>
              <a:t>روش اجرا</a:t>
            </a:r>
            <a:endParaRPr lang="en-US" sz="32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روش تجزیه و تحلیل داده ها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555774" y="627534"/>
            <a:ext cx="5256585" cy="33123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5754" y="1707654"/>
            <a:ext cx="5616624" cy="884466"/>
          </a:xfrm>
        </p:spPr>
        <p:txBody>
          <a:bodyPr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نتایج پژوهش</a:t>
            </a:r>
            <a:endParaRPr lang="en-US" sz="4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26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ذکر نتایج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3578224"/>
            <a:ext cx="9144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fa-IR" altLang="ko-KR" sz="1400" b="1" dirty="0" smtClean="0">
                <a:latin typeface="Arial" pitchFamily="34" charset="0"/>
                <a:cs typeface="B Titr" panose="00000700000000000000" pitchFamily="2" charset="-78"/>
              </a:rPr>
              <a:t>اساتید راهنما 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altLang="ko-KR" sz="1400" b="1" dirty="0" smtClean="0">
                <a:latin typeface="Arial" pitchFamily="34" charset="0"/>
                <a:cs typeface="B Titr" panose="00000700000000000000" pitchFamily="2" charset="-78"/>
              </a:rPr>
              <a:t>اساتید مشاور: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fa-IR" altLang="ko-KR" sz="1400" b="1" dirty="0" smtClean="0">
                <a:latin typeface="Arial" pitchFamily="34" charset="0"/>
                <a:cs typeface="B Titr" panose="00000700000000000000" pitchFamily="2" charset="-78"/>
              </a:rPr>
              <a:t>دانشجو</a:t>
            </a:r>
            <a:endParaRPr kumimoji="0" lang="en-US" altLang="ko-KR" sz="1400" b="1" dirty="0">
              <a:latin typeface="Arial" pitchFamily="34" charset="0"/>
              <a:cs typeface="B Titr" panose="00000700000000000000" pitchFamily="2" charset="-78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076056" y="843558"/>
            <a:ext cx="38154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a-IR" altLang="ko-KR" sz="28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عنوان </a:t>
            </a:r>
            <a:r>
              <a:rPr lang="fa-IR" altLang="ko-KR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( فارسی )</a:t>
            </a:r>
          </a:p>
          <a:p>
            <a:pPr algn="ctr"/>
            <a:endParaRPr lang="fa-IR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ctr"/>
            <a:endParaRPr lang="fa-IR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ctr"/>
            <a:endParaRPr lang="fa-IR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ctr"/>
            <a:endParaRPr lang="fa-IR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ctr"/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5572" y="843558"/>
            <a:ext cx="38154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a-IR" altLang="ko-KR" sz="28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عنوان </a:t>
            </a:r>
            <a:r>
              <a:rPr lang="fa-IR" altLang="ko-KR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( لاتین )</a:t>
            </a:r>
          </a:p>
          <a:p>
            <a:pPr algn="ctr"/>
            <a:endParaRPr lang="fa-IR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ctr"/>
            <a:endParaRPr lang="fa-IR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ctr"/>
            <a:endParaRPr lang="fa-IR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ctr"/>
            <a:endParaRPr lang="fa-IR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ctr"/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59681" y="483518"/>
            <a:ext cx="5976664" cy="35283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01" y="1635646"/>
            <a:ext cx="5616624" cy="884466"/>
          </a:xfrm>
        </p:spPr>
        <p:txBody>
          <a:bodyPr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بحث و نتیجه گیری</a:t>
            </a:r>
            <a:endParaRPr lang="en-US" sz="4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44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2800" dirty="0" smtClean="0"/>
              <a:t>بحث و تفسیر نتایج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محدودیت ها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نتیجه گیری و کاربرد یافته ها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65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پیشنهادات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5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 فرم کاربست نتایج تحقیقات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ctr"/>
            <a:r>
              <a:rPr lang="fa-IR" sz="1600" dirty="0" smtClean="0">
                <a:solidFill>
                  <a:schemeClr val="bg1">
                    <a:lumMod val="50000"/>
                  </a:schemeClr>
                </a:solidFill>
              </a:rPr>
              <a:t>این فرم را از سایت دانشکده / تحصیلات تکمیلی / فرم ها دانلود و بخش « پیام به ... » را در این قسمت قرار دهید.</a:t>
            </a:r>
          </a:p>
          <a:p>
            <a:pPr algn="r"/>
            <a:endParaRPr lang="fa-IR" dirty="0" smtClean="0"/>
          </a:p>
          <a:p>
            <a:pPr algn="r"/>
            <a:endParaRPr lang="fa-IR" dirty="0"/>
          </a:p>
          <a:p>
            <a:pPr algn="ctr"/>
            <a:r>
              <a:rPr lang="fa-IR" dirty="0" smtClean="0">
                <a:solidFill>
                  <a:schemeClr val="bg1">
                    <a:lumMod val="50000"/>
                  </a:schemeClr>
                </a:solidFill>
              </a:rPr>
              <a:t>پیام شامل :</a:t>
            </a:r>
          </a:p>
          <a:p>
            <a:pPr algn="ctr"/>
            <a:r>
              <a:rPr lang="fa-IR" dirty="0" smtClean="0">
                <a:solidFill>
                  <a:schemeClr val="bg1">
                    <a:lumMod val="50000"/>
                  </a:schemeClr>
                </a:solidFill>
              </a:rPr>
              <a:t>1- اهمیت موضوع (50 کلمه )</a:t>
            </a:r>
          </a:p>
          <a:p>
            <a:pPr algn="ctr"/>
            <a:r>
              <a:rPr lang="fa-IR" dirty="0" smtClean="0">
                <a:solidFill>
                  <a:schemeClr val="bg1">
                    <a:lumMod val="50000"/>
                  </a:schemeClr>
                </a:solidFill>
              </a:rPr>
              <a:t>2- مهمترین یافته ها ( 150 کلمه )</a:t>
            </a:r>
          </a:p>
          <a:p>
            <a:pPr algn="ctr"/>
            <a:r>
              <a:rPr lang="fa-IR" dirty="0" smtClean="0">
                <a:solidFill>
                  <a:schemeClr val="bg1">
                    <a:lumMod val="50000"/>
                  </a:schemeClr>
                </a:solidFill>
              </a:rPr>
              <a:t>3- پیشنهاد برای کاربرد نتایج ( 100 کلمه 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cs typeface="B Titr" panose="00000700000000000000" pitchFamily="2" charset="-78"/>
              </a:rPr>
              <a:t>مقالات استخراج شده از پایان نامه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با+سپاس+از+توجه+شم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5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فهرست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131591"/>
            <a:ext cx="6912768" cy="3528392"/>
          </a:xfrm>
        </p:spPr>
        <p:txBody>
          <a:bodyPr/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71800" y="627534"/>
            <a:ext cx="4824536" cy="2952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1563638"/>
            <a:ext cx="4824536" cy="884466"/>
          </a:xfrm>
        </p:spPr>
        <p:txBody>
          <a:bodyPr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معرفی پژوهش</a:t>
            </a:r>
            <a:endParaRPr lang="en-US" sz="4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03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fa-IR" sz="3200" dirty="0" smtClean="0">
                <a:solidFill>
                  <a:schemeClr val="tx1"/>
                </a:solidFill>
              </a:rPr>
              <a:t>بیان مسئله و ضرورت پژوهش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اهداف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فرضیات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Titr" panose="00000700000000000000" pitchFamily="2" charset="-78"/>
              </a:rPr>
              <a:t>تعریف واژه ها</a:t>
            </a:r>
            <a:endParaRPr lang="en-US" sz="28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60326" y="2355726"/>
            <a:ext cx="1944216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1400" dirty="0" smtClean="0">
                <a:cs typeface="B Titr" panose="00000700000000000000" pitchFamily="2" charset="-78"/>
              </a:rPr>
              <a:t>تعاریف عملی </a:t>
            </a:r>
          </a:p>
          <a:p>
            <a:pPr algn="ctr">
              <a:lnSpc>
                <a:spcPct val="150000"/>
              </a:lnSpc>
            </a:pPr>
            <a:r>
              <a:rPr lang="fa-IR" sz="1400" dirty="0" smtClean="0">
                <a:cs typeface="B Titr" panose="00000700000000000000" pitchFamily="2" charset="-78"/>
              </a:rPr>
              <a:t>واژه ها</a:t>
            </a:r>
            <a:endParaRPr lang="en-US" sz="1400" dirty="0">
              <a:cs typeface="B Titr" panose="00000700000000000000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95936" y="1203598"/>
            <a:ext cx="1008112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195736" y="1707654"/>
            <a:ext cx="1008112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2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95736" y="3290095"/>
            <a:ext cx="1008112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3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995936" y="3939902"/>
            <a:ext cx="1008112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4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96136" y="3435846"/>
            <a:ext cx="1008112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5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796136" y="1851670"/>
            <a:ext cx="1008112" cy="8640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159681" y="483518"/>
            <a:ext cx="5976664" cy="35283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01" y="1635646"/>
            <a:ext cx="5616624" cy="884466"/>
          </a:xfrm>
        </p:spPr>
        <p:txBody>
          <a:bodyPr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مروری بر پژوهش های گذشته</a:t>
            </a:r>
            <a:endParaRPr lang="en-US" sz="4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09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c0595cca482bc5ac9fc85298af2db8481839"/>
</p:tagLst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164</Words>
  <Application>Microsoft Office PowerPoint</Application>
  <PresentationFormat>On-screen Show (16:9)</PresentationFormat>
  <Paragraphs>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Custom Design</vt:lpstr>
      <vt:lpstr>PowerPoint Presentation</vt:lpstr>
      <vt:lpstr>PowerPoint Presentation</vt:lpstr>
      <vt:lpstr>فهرست</vt:lpstr>
      <vt:lpstr>معرفی پژوهش</vt:lpstr>
      <vt:lpstr> بیان مسئله و ضرورت پژوهش</vt:lpstr>
      <vt:lpstr>اهداف</vt:lpstr>
      <vt:lpstr>فرضیات</vt:lpstr>
      <vt:lpstr>تعریف واژه ها</vt:lpstr>
      <vt:lpstr>مروری بر پژوهش های گذشته</vt:lpstr>
      <vt:lpstr>PowerPoint Presentation</vt:lpstr>
      <vt:lpstr>مواد و روش ها</vt:lpstr>
      <vt:lpstr>PowerPoint Presentation</vt:lpstr>
      <vt:lpstr>حجم نمونه</vt:lpstr>
      <vt:lpstr>روش نمونه گیری</vt:lpstr>
      <vt:lpstr>معیارهای ورود و خروج</vt:lpstr>
      <vt:lpstr>روش اجرا</vt:lpstr>
      <vt:lpstr>روش تجزیه و تحلیل داده ها</vt:lpstr>
      <vt:lpstr>نتایج پژوهش</vt:lpstr>
      <vt:lpstr>ذکر نتایج</vt:lpstr>
      <vt:lpstr>بحث و نتیجه گیری</vt:lpstr>
      <vt:lpstr>بحث و تفسیر نتایج</vt:lpstr>
      <vt:lpstr>محدودیت ها</vt:lpstr>
      <vt:lpstr>نتیجه گیری و کاربرد یافته ها</vt:lpstr>
      <vt:lpstr>پیشنهادات</vt:lpstr>
      <vt:lpstr> فرم کاربست نتایج تحقیقات</vt:lpstr>
      <vt:lpstr>مقالات استخراج شده از پایان نامه</vt:lpstr>
      <vt:lpstr>PowerPoint Presentation</vt:lpstr>
    </vt:vector>
  </TitlesOfParts>
  <Company>www.Ghalamo.com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dc:description>www.Ghalamo.com</dc:description>
  <cp:lastModifiedBy>kh.jahantigh</cp:lastModifiedBy>
  <cp:revision>68</cp:revision>
  <dcterms:created xsi:type="dcterms:W3CDTF">2014-04-01T16:27:38Z</dcterms:created>
  <dcterms:modified xsi:type="dcterms:W3CDTF">2023-04-16T10:22:21Z</dcterms:modified>
</cp:coreProperties>
</file>