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2" r:id="rId2"/>
    <p:sldId id="256" r:id="rId3"/>
    <p:sldId id="260" r:id="rId4"/>
    <p:sldId id="258" r:id="rId5"/>
    <p:sldId id="259" r:id="rId6"/>
    <p:sldId id="261" r:id="rId7"/>
    <p:sldId id="262" r:id="rId8"/>
    <p:sldId id="264" r:id="rId9"/>
    <p:sldId id="267" r:id="rId10"/>
    <p:sldId id="263" r:id="rId11"/>
    <p:sldId id="268" r:id="rId12"/>
    <p:sldId id="269" r:id="rId13"/>
    <p:sldId id="270" r:id="rId14"/>
    <p:sldId id="265" r:id="rId15"/>
    <p:sldId id="266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8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4/16/2023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4/16/2023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4/16/2023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4/16/2023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4/16/2023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h.jahantigh\Desktop\بسم-الله-الرحمن-الرحیم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5946"/>
            <a:ext cx="6759497" cy="6158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100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rmAutofit/>
          </a:bodyPr>
          <a:lstStyle/>
          <a:p>
            <a:pPr algn="ctr"/>
            <a:r>
              <a:rPr lang="fa-IR" sz="2400" dirty="0" smtClean="0">
                <a:solidFill>
                  <a:schemeClr val="tx1"/>
                </a:solidFill>
                <a:cs typeface="B Titr" panose="00000700000000000000" pitchFamily="2" charset="-78"/>
              </a:rPr>
              <a:t>معیارهای ورود و خروج</a:t>
            </a:r>
            <a:endParaRPr lang="en-US" sz="24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69067971"/>
              </p:ext>
            </p:extLst>
          </p:nvPr>
        </p:nvGraphicFramePr>
        <p:xfrm>
          <a:off x="457200" y="1143000"/>
          <a:ext cx="78486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300"/>
                <a:gridCol w="3924300"/>
              </a:tblGrid>
              <a:tr h="751048"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>
                          <a:solidFill>
                            <a:schemeClr val="tx1"/>
                          </a:solidFill>
                        </a:rPr>
                        <a:t>معیارهای خروج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>
                          <a:solidFill>
                            <a:schemeClr val="tx1"/>
                          </a:solidFill>
                        </a:rPr>
                        <a:t>معیارهای ورود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9235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r" rtl="1">
                        <a:buFont typeface="+mj-lt"/>
                        <a:buAutoNum type="arabicPeriod"/>
                      </a:pPr>
                      <a:endParaRPr lang="fa-IR" dirty="0" smtClean="0"/>
                    </a:p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endParaRPr lang="fa-IR" dirty="0" smtClean="0"/>
                    </a:p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547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حجم نمونه و فرمول محاسبه آن</a:t>
            </a:r>
            <a:endParaRPr lang="en-US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03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pPr algn="r" rtl="1"/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روش نمونه گیری</a:t>
            </a:r>
            <a:endParaRPr lang="en-US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8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ابزار مطالعه</a:t>
            </a:r>
            <a:endParaRPr lang="en-US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5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روش اجرای طرح</a:t>
            </a:r>
            <a:endParaRPr lang="en-US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467600" cy="5026152"/>
          </a:xfrm>
        </p:spPr>
        <p:txBody>
          <a:bodyPr/>
          <a:lstStyle/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48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rmAutofit/>
          </a:bodyPr>
          <a:lstStyle/>
          <a:p>
            <a:pPr algn="r" rtl="1"/>
            <a:r>
              <a:rPr lang="fa-IR" sz="2400" dirty="0" smtClean="0">
                <a:solidFill>
                  <a:schemeClr val="tx1"/>
                </a:solidFill>
                <a:cs typeface="B Titr" panose="00000700000000000000" pitchFamily="2" charset="-78"/>
              </a:rPr>
              <a:t>روش توصیف و تحلیل داده ها</a:t>
            </a:r>
            <a:endParaRPr lang="en-US" sz="24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5254752"/>
          </a:xfrm>
        </p:spPr>
        <p:txBody>
          <a:bodyPr/>
          <a:lstStyle/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46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chemeClr val="tx1"/>
                </a:solidFill>
                <a:cs typeface="B Titr" panose="00000700000000000000" pitchFamily="2" charset="-78"/>
              </a:rPr>
              <a:t>محدودیت های اجرائی و راه حل آن</a:t>
            </a:r>
            <a:endParaRPr lang="en-US" sz="24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07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0" y="2286000"/>
            <a:ext cx="6172200" cy="1894362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sz="3100" dirty="0" smtClean="0">
                <a:solidFill>
                  <a:schemeClr val="tx1"/>
                </a:solidFill>
                <a:cs typeface="B Titr" panose="00000700000000000000" pitchFamily="2" charset="-78"/>
              </a:rPr>
              <a:t>عنوان</a:t>
            </a:r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/>
            </a:r>
            <a:b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</a:br>
            <a:r>
              <a:rPr lang="fa-IR" dirty="0">
                <a:solidFill>
                  <a:schemeClr val="tx1"/>
                </a:solidFill>
                <a:cs typeface="B Titr" panose="00000700000000000000" pitchFamily="2" charset="-78"/>
              </a:rPr>
              <a:t/>
            </a:r>
            <a:br>
              <a:rPr lang="fa-IR" dirty="0">
                <a:solidFill>
                  <a:schemeClr val="tx1"/>
                </a:solidFill>
                <a:cs typeface="B Titr" panose="00000700000000000000" pitchFamily="2" charset="-78"/>
              </a:rPr>
            </a:br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 </a:t>
            </a:r>
            <a:r>
              <a:rPr lang="fa-IR" sz="27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فارسی:</a:t>
            </a:r>
            <a:r>
              <a:rPr lang="fa-IR" dirty="0" smtClean="0">
                <a:solidFill>
                  <a:schemeClr val="tx1"/>
                </a:solidFill>
              </a:rPr>
              <a:t/>
            </a:r>
            <a:br>
              <a:rPr lang="fa-IR" dirty="0" smtClean="0">
                <a:solidFill>
                  <a:schemeClr val="tx1"/>
                </a:solidFill>
              </a:rPr>
            </a:br>
            <a:r>
              <a:rPr lang="fa-IR" dirty="0">
                <a:solidFill>
                  <a:schemeClr val="tx1"/>
                </a:solidFill>
              </a:rPr>
              <a:t/>
            </a:r>
            <a:br>
              <a:rPr lang="fa-IR" dirty="0">
                <a:solidFill>
                  <a:schemeClr val="tx1"/>
                </a:solidFill>
              </a:rPr>
            </a:br>
            <a:r>
              <a:rPr lang="fa-IR" dirty="0" smtClean="0">
                <a:solidFill>
                  <a:schemeClr val="tx1"/>
                </a:solidFill>
              </a:rPr>
              <a:t/>
            </a:r>
            <a:br>
              <a:rPr lang="fa-IR" dirty="0" smtClean="0">
                <a:solidFill>
                  <a:schemeClr val="tx1"/>
                </a:solidFill>
              </a:rPr>
            </a:br>
            <a: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  <a:t>لاتین :</a:t>
            </a:r>
            <a:r>
              <a:rPr lang="fa-IR" dirty="0">
                <a:solidFill>
                  <a:schemeClr val="tx1"/>
                </a:solidFill>
              </a:rPr>
              <a:t/>
            </a:r>
            <a:br>
              <a:rPr lang="fa-IR" dirty="0">
                <a:solidFill>
                  <a:schemeClr val="tx1"/>
                </a:solidFill>
              </a:rPr>
            </a:br>
            <a:r>
              <a:rPr lang="fa-IR" dirty="0" smtClean="0">
                <a:solidFill>
                  <a:schemeClr val="tx1"/>
                </a:solidFill>
              </a:rPr>
              <a:t/>
            </a:r>
            <a:br>
              <a:rPr lang="fa-IR" dirty="0" smtClean="0">
                <a:solidFill>
                  <a:schemeClr val="tx1"/>
                </a:solidFill>
              </a:rPr>
            </a:br>
            <a:r>
              <a:rPr lang="fa-IR" dirty="0">
                <a:solidFill>
                  <a:schemeClr val="tx1"/>
                </a:solidFill>
              </a:rPr>
              <a:t/>
            </a:r>
            <a:br>
              <a:rPr lang="fa-IR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09800" y="4648200"/>
            <a:ext cx="6172200" cy="1371600"/>
          </a:xfrm>
        </p:spPr>
        <p:txBody>
          <a:bodyPr>
            <a:normAutofit/>
          </a:bodyPr>
          <a:lstStyle/>
          <a:p>
            <a:pPr algn="r" rtl="1"/>
            <a:r>
              <a:rPr lang="fa-IR" sz="20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استاد راهنما :</a:t>
            </a:r>
          </a:p>
          <a:p>
            <a:pPr algn="r" rtl="1"/>
            <a:r>
              <a:rPr lang="fa-IR" sz="20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استاد مشاور :</a:t>
            </a:r>
          </a:p>
          <a:p>
            <a:pPr lvl="0" algn="r" rtl="1">
              <a:buClr>
                <a:srgbClr val="FE8637"/>
              </a:buClr>
            </a:pPr>
            <a:r>
              <a:rPr lang="fa-IR" sz="2000" dirty="0">
                <a:solidFill>
                  <a:prstClr val="black"/>
                </a:solidFill>
                <a:cs typeface="B Nazanin" panose="00000400000000000000" pitchFamily="2" charset="-78"/>
              </a:rPr>
              <a:t>دانشجو :</a:t>
            </a:r>
          </a:p>
          <a:p>
            <a:pPr algn="r" rtl="1"/>
            <a:endParaRPr lang="fa-IR" sz="20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endParaRPr lang="en-US" sz="20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3591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solidFill>
                  <a:schemeClr val="tx1"/>
                </a:solidFill>
                <a:cs typeface="B Titr" panose="00000700000000000000" pitchFamily="2" charset="-78"/>
              </a:rPr>
              <a:t>بیان مسئله </a:t>
            </a:r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( ضرورت پژوهش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69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 مروری بر متون </a:t>
            </a:r>
            <a: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  <a:t>( 2 مورد )</a:t>
            </a:r>
            <a:endParaRPr lang="en-US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30513754"/>
              </p:ext>
            </p:extLst>
          </p:nvPr>
        </p:nvGraphicFramePr>
        <p:xfrm>
          <a:off x="685800" y="1371599"/>
          <a:ext cx="7696201" cy="428918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405063"/>
                <a:gridCol w="2700337"/>
                <a:gridCol w="914400"/>
                <a:gridCol w="990600"/>
                <a:gridCol w="685801"/>
              </a:tblGrid>
              <a:tr h="1037492"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>
                          <a:cs typeface="B Nazanin" panose="00000400000000000000" pitchFamily="2" charset="-78"/>
                        </a:rPr>
                        <a:t>یافته ها</a:t>
                      </a:r>
                      <a:endParaRPr lang="en-US" sz="2000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>
                          <a:cs typeface="B Nazanin" panose="00000400000000000000" pitchFamily="2" charset="-78"/>
                        </a:rPr>
                        <a:t>موضوع</a:t>
                      </a:r>
                      <a:endParaRPr lang="en-US" sz="2000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>
                          <a:cs typeface="B Nazanin" panose="00000400000000000000" pitchFamily="2" charset="-78"/>
                        </a:rPr>
                        <a:t>سال</a:t>
                      </a:r>
                      <a:endParaRPr lang="en-US" sz="2000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>
                          <a:cs typeface="B Nazanin" panose="00000400000000000000" pitchFamily="2" charset="-78"/>
                        </a:rPr>
                        <a:t>نویسنده</a:t>
                      </a:r>
                      <a:endParaRPr lang="en-US" sz="2000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>
                          <a:cs typeface="B Nazanin" panose="00000400000000000000" pitchFamily="2" charset="-78"/>
                        </a:rPr>
                        <a:t>ردیف</a:t>
                      </a:r>
                      <a:endParaRPr lang="en-US" sz="2000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</a:tr>
              <a:tr h="1781909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14697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48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نقدی بر متون</a:t>
            </a:r>
            <a:endParaRPr lang="en-US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1896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pPr algn="ctr"/>
            <a:r>
              <a:rPr lang="fa-IR" sz="3200" dirty="0" smtClean="0">
                <a:solidFill>
                  <a:schemeClr val="tx1"/>
                </a:solidFill>
                <a:cs typeface="B Titr" panose="00000700000000000000" pitchFamily="2" charset="-78"/>
              </a:rPr>
              <a:t>اهداف</a:t>
            </a:r>
            <a:endParaRPr lang="en-US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000" dirty="0" smtClean="0">
                <a:cs typeface="B Titr" panose="00000700000000000000" pitchFamily="2" charset="-78"/>
              </a:rPr>
              <a:t>هدف کلی</a:t>
            </a:r>
          </a:p>
          <a:p>
            <a:pPr algn="r" rtl="1"/>
            <a:endParaRPr lang="fa-IR" sz="2000" dirty="0">
              <a:cs typeface="B Titr" panose="00000700000000000000" pitchFamily="2" charset="-78"/>
            </a:endParaRPr>
          </a:p>
          <a:p>
            <a:pPr algn="r" rtl="1"/>
            <a:endParaRPr lang="fa-IR" sz="2000" dirty="0" smtClean="0">
              <a:cs typeface="B Titr" panose="00000700000000000000" pitchFamily="2" charset="-78"/>
            </a:endParaRPr>
          </a:p>
          <a:p>
            <a:pPr marL="0" indent="0" algn="r" rtl="1">
              <a:buNone/>
            </a:pPr>
            <a:endParaRPr lang="fa-IR" sz="2000" dirty="0" smtClean="0">
              <a:cs typeface="B Titr" panose="00000700000000000000" pitchFamily="2" charset="-78"/>
            </a:endParaRPr>
          </a:p>
          <a:p>
            <a:pPr algn="r" rtl="1"/>
            <a:r>
              <a:rPr lang="fa-IR" sz="2000" dirty="0" smtClean="0">
                <a:cs typeface="B Titr" panose="00000700000000000000" pitchFamily="2" charset="-78"/>
              </a:rPr>
              <a:t>اهداف اختصاصی</a:t>
            </a:r>
          </a:p>
          <a:p>
            <a:pPr algn="r" rtl="1"/>
            <a:endParaRPr lang="fa-IR" sz="2000" dirty="0">
              <a:cs typeface="B Titr" panose="00000700000000000000" pitchFamily="2" charset="-78"/>
            </a:endParaRPr>
          </a:p>
          <a:p>
            <a:pPr algn="r" rtl="1"/>
            <a:endParaRPr lang="fa-IR" sz="2000" dirty="0" smtClean="0">
              <a:cs typeface="B Titr" panose="00000700000000000000" pitchFamily="2" charset="-78"/>
            </a:endParaRPr>
          </a:p>
          <a:p>
            <a:pPr algn="r" rtl="1"/>
            <a:endParaRPr lang="fa-IR" sz="2000" dirty="0">
              <a:cs typeface="B Titr" panose="00000700000000000000" pitchFamily="2" charset="-78"/>
            </a:endParaRPr>
          </a:p>
          <a:p>
            <a:pPr algn="r" rtl="1"/>
            <a:r>
              <a:rPr lang="fa-IR" sz="2000" dirty="0" smtClean="0">
                <a:cs typeface="B Titr" panose="00000700000000000000" pitchFamily="2" charset="-78"/>
              </a:rPr>
              <a:t>فرضیات پژوهش</a:t>
            </a:r>
          </a:p>
          <a:p>
            <a:pPr algn="r" rtl="1"/>
            <a:endParaRPr lang="fa-IR" sz="2000" dirty="0">
              <a:cs typeface="B Titr" panose="00000700000000000000" pitchFamily="2" charset="-78"/>
            </a:endParaRPr>
          </a:p>
          <a:p>
            <a:pPr algn="r" rtl="1"/>
            <a:endParaRPr lang="fa-IR" sz="2000" dirty="0" smtClean="0">
              <a:cs typeface="B Titr" panose="00000700000000000000" pitchFamily="2" charset="-78"/>
            </a:endParaRPr>
          </a:p>
          <a:p>
            <a:pPr algn="r" rtl="1"/>
            <a:endParaRPr lang="fa-IR" sz="2000" dirty="0">
              <a:cs typeface="B Titr" panose="00000700000000000000" pitchFamily="2" charset="-78"/>
            </a:endParaRPr>
          </a:p>
          <a:p>
            <a:pPr algn="r" rtl="1"/>
            <a:endParaRPr lang="fa-IR" sz="2000" dirty="0" smtClean="0">
              <a:cs typeface="B Titr" panose="00000700000000000000" pitchFamily="2" charset="-78"/>
            </a:endParaRPr>
          </a:p>
          <a:p>
            <a:pPr algn="r" rtl="1"/>
            <a:endParaRPr lang="fa-IR" sz="2000" dirty="0" smtClean="0">
              <a:cs typeface="B Titr" panose="00000700000000000000" pitchFamily="2" charset="-78"/>
            </a:endParaRPr>
          </a:p>
          <a:p>
            <a:pPr algn="r" rtl="1"/>
            <a:endParaRPr lang="fa-IR" sz="2000" dirty="0">
              <a:cs typeface="B Titr" panose="00000700000000000000" pitchFamily="2" charset="-78"/>
            </a:endParaRPr>
          </a:p>
          <a:p>
            <a:pPr algn="r" rtl="1"/>
            <a:endParaRPr lang="en-US" sz="20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647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تعریف واژه ها</a:t>
            </a:r>
            <a:endParaRPr lang="en-US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تعاریف عملی :</a:t>
            </a:r>
            <a:endParaRPr lang="en-US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3280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جدول متغیرها</a:t>
            </a:r>
            <a:endParaRPr lang="en-US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42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685800"/>
            <a:ext cx="6172200" cy="1371600"/>
          </a:xfrm>
        </p:spPr>
        <p:txBody>
          <a:bodyPr>
            <a:normAutofit/>
          </a:bodyPr>
          <a:lstStyle/>
          <a:p>
            <a:pPr algn="r" rtl="1"/>
            <a:r>
              <a:rPr lang="fa-IR" sz="2400" dirty="0" smtClean="0">
                <a:solidFill>
                  <a:schemeClr val="tx1"/>
                </a:solidFill>
                <a:cs typeface="B Titr" panose="00000700000000000000" pitchFamily="2" charset="-78"/>
              </a:rPr>
              <a:t>نوع مطالعه :</a:t>
            </a:r>
            <a:endParaRPr lang="en-US" sz="24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3886200"/>
            <a:ext cx="6172200" cy="1371600"/>
          </a:xfrm>
        </p:spPr>
        <p:txBody>
          <a:bodyPr/>
          <a:lstStyle/>
          <a:p>
            <a:pPr algn="r" rtl="1"/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جامعه مورد مطالعه :</a:t>
            </a:r>
            <a:endParaRPr lang="en-US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3661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135</TotalTime>
  <Words>89</Words>
  <Application>Microsoft Office PowerPoint</Application>
  <PresentationFormat>On-screen Show (4:3)</PresentationFormat>
  <Paragraphs>42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Oriel</vt:lpstr>
      <vt:lpstr>PowerPoint Presentation</vt:lpstr>
      <vt:lpstr>عنوان   فارسی:   لاتین :   </vt:lpstr>
      <vt:lpstr>بیان مسئله ( ضرورت پژوهش )</vt:lpstr>
      <vt:lpstr> مروری بر متون ( 2 مورد )</vt:lpstr>
      <vt:lpstr>نقدی بر متون</vt:lpstr>
      <vt:lpstr>اهداف</vt:lpstr>
      <vt:lpstr>تعریف واژه ها</vt:lpstr>
      <vt:lpstr>جدول متغیرها</vt:lpstr>
      <vt:lpstr>نوع مطالعه :</vt:lpstr>
      <vt:lpstr>معیارهای ورود و خروج</vt:lpstr>
      <vt:lpstr>حجم نمونه و فرمول محاسبه آن</vt:lpstr>
      <vt:lpstr>روش نمونه گیری</vt:lpstr>
      <vt:lpstr>ابزار مطالعه</vt:lpstr>
      <vt:lpstr>روش اجرای طرح</vt:lpstr>
      <vt:lpstr>روش توصیف و تحلیل داده ها</vt:lpstr>
      <vt:lpstr>محدودیت های اجرائی و راه حل آن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</dc:title>
  <dc:creator>Administrator</dc:creator>
  <cp:lastModifiedBy>kh.jahantigh</cp:lastModifiedBy>
  <cp:revision>37</cp:revision>
  <dcterms:created xsi:type="dcterms:W3CDTF">2006-08-16T00:00:00Z</dcterms:created>
  <dcterms:modified xsi:type="dcterms:W3CDTF">2023-04-16T10:13:38Z</dcterms:modified>
</cp:coreProperties>
</file>